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Lexend Zetta"/>
      <p:regular r:id="rId16"/>
      <p:bold r:id="rId17"/>
    </p:embeddedFont>
    <p:embeddedFont>
      <p:font typeface="Lexend Zetta ExtraBold"/>
      <p:bold r:id="rId18"/>
    </p:embeddedFont>
    <p:embeddedFont>
      <p:font typeface="Lexend Zetta Black"/>
      <p:bold r:id="rId19"/>
    </p:embeddedFont>
    <p:embeddedFont>
      <p:font typeface="Readex Pro SemiBold"/>
      <p:regular r:id="rId20"/>
      <p:bold r:id="rId21"/>
    </p:embeddedFont>
    <p:embeddedFont>
      <p:font typeface="Readex Pro Light"/>
      <p:regular r:id="rId22"/>
      <p:bold r:id="rId23"/>
    </p:embeddedFont>
    <p:embeddedFont>
      <p:font typeface="Readex Pro"/>
      <p:regular r:id="rId24"/>
      <p:bold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eadexProSemiBold-regular.fntdata"/><Relationship Id="rId22" Type="http://schemas.openxmlformats.org/officeDocument/2006/relationships/font" Target="fonts/ReadexProLight-regular.fntdata"/><Relationship Id="rId21" Type="http://schemas.openxmlformats.org/officeDocument/2006/relationships/font" Target="fonts/ReadexProSemiBold-bold.fntdata"/><Relationship Id="rId24" Type="http://schemas.openxmlformats.org/officeDocument/2006/relationships/font" Target="fonts/ReadexPro-regular.fntdata"/><Relationship Id="rId23" Type="http://schemas.openxmlformats.org/officeDocument/2006/relationships/font" Target="fonts/ReadexProLigh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ReadexPr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exendZetta-bold.fntdata"/><Relationship Id="rId16" Type="http://schemas.openxmlformats.org/officeDocument/2006/relationships/font" Target="fonts/LexendZetta-regular.fntdata"/><Relationship Id="rId19" Type="http://schemas.openxmlformats.org/officeDocument/2006/relationships/font" Target="fonts/LexendZettaBlack-bold.fntdata"/><Relationship Id="rId18" Type="http://schemas.openxmlformats.org/officeDocument/2006/relationships/font" Target="fonts/LexendZettaExtraBol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3be260bd4a3_0_2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3be260bd4a3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be260bd4a3_0_4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3be260bd4a3_0_4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be260bd4a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be260bd4a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be260bd4a3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be260bd4a3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be260bd4a3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be260bd4a3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be260bd4a3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be260bd4a3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be260bd4a3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be260bd4a3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be260bd4a3_0_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be260bd4a3_0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be260bd4a3_0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be260bd4a3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be260bd4a3_0_4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be260bd4a3_0_4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 1">
  <p:cSld name="BLANK_1"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5.png"/><Relationship Id="rId5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jp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1.png"/><Relationship Id="rId7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1.png"/><Relationship Id="rId5" Type="http://schemas.openxmlformats.org/officeDocument/2006/relationships/image" Target="../media/image14.png"/><Relationship Id="rId6" Type="http://schemas.openxmlformats.org/officeDocument/2006/relationships/image" Target="../media/image18.png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jpg"/><Relationship Id="rId4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7.png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7.png"/><Relationship Id="rId5" Type="http://schemas.openxmlformats.org/officeDocument/2006/relationships/image" Target="../media/image2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7.png"/><Relationship Id="rId5" Type="http://schemas.openxmlformats.org/officeDocument/2006/relationships/image" Target="../media/image23.jpg"/><Relationship Id="rId6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866A5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-1304725" y="-1695300"/>
            <a:ext cx="5143500" cy="5143500"/>
          </a:xfrm>
          <a:prstGeom prst="ellipse">
            <a:avLst/>
          </a:prstGeom>
          <a:solidFill>
            <a:srgbClr val="DDB92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4" title="Pessoa - Laranj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">
            <a:off x="2782555" y="-3454600"/>
            <a:ext cx="10690066" cy="12662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4" title="Casa - Verd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03885" y="44304"/>
            <a:ext cx="6536223" cy="608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4" title="Pessoa - Laranj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-817595">
            <a:off x="254145" y="3529257"/>
            <a:ext cx="2025765" cy="2399513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/>
          <p:nvPr/>
        </p:nvSpPr>
        <p:spPr>
          <a:xfrm>
            <a:off x="2040593" y="2303825"/>
            <a:ext cx="4968000" cy="10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117700" lIns="117700" spcFirstLastPara="1" rIns="117700" wrap="square" tIns="117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539">
                <a:solidFill>
                  <a:srgbClr val="FFFFFF"/>
                </a:solidFill>
                <a:latin typeface="Lexend Zetta"/>
                <a:ea typeface="Lexend Zetta"/>
                <a:cs typeface="Lexend Zetta"/>
                <a:sym typeface="Lexend Zetta"/>
              </a:rPr>
              <a:t>DE PROGRAMA PARA SERVIÇO</a:t>
            </a:r>
            <a:endParaRPr b="1" sz="2539">
              <a:solidFill>
                <a:srgbClr val="FFFFFF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60" name="Google Shape;60;p14"/>
          <p:cNvSpPr txBox="1"/>
          <p:nvPr/>
        </p:nvSpPr>
        <p:spPr>
          <a:xfrm>
            <a:off x="2040593" y="3123565"/>
            <a:ext cx="50628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7700" lIns="117700" spcFirstLastPara="1" rIns="117700" wrap="square" tIns="117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16">
                <a:solidFill>
                  <a:srgbClr val="FFFFFF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A Evolução</a:t>
            </a:r>
            <a:endParaRPr sz="1416">
              <a:solidFill>
                <a:srgbClr val="FFFFFF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61" name="Google Shape;61;p14"/>
          <p:cNvSpPr/>
          <p:nvPr/>
        </p:nvSpPr>
        <p:spPr>
          <a:xfrm>
            <a:off x="3277787" y="4423150"/>
            <a:ext cx="2588400" cy="505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2" name="Google Shape;62;p14" title="Régua de Logos - colorid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76488" y="4541057"/>
            <a:ext cx="2390999" cy="269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 title="Logo Horizontal - Contorno Branc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03601" y="1267427"/>
            <a:ext cx="2336794" cy="50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" name="Google Shape;64;p14"/>
          <p:cNvCxnSpPr/>
          <p:nvPr/>
        </p:nvCxnSpPr>
        <p:spPr>
          <a:xfrm>
            <a:off x="5189718" y="3351415"/>
            <a:ext cx="11223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5" name="Google Shape;65;p14"/>
          <p:cNvCxnSpPr/>
          <p:nvPr/>
        </p:nvCxnSpPr>
        <p:spPr>
          <a:xfrm>
            <a:off x="2755406" y="3351415"/>
            <a:ext cx="11223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09113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23" title="Ativo 11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174150" y="-3680146"/>
            <a:ext cx="15805527" cy="1018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3" title="Logo Horizontal - Contorno Branc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1249" y="2106498"/>
            <a:ext cx="4301450" cy="93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3" title="Régua de Logos - branc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1250" y="4306698"/>
            <a:ext cx="4301450" cy="487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09113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/>
        </p:nvSpPr>
        <p:spPr>
          <a:xfrm>
            <a:off x="411948" y="1313796"/>
            <a:ext cx="3179100" cy="4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75" lIns="92775" spcFirstLastPara="1" rIns="92775" wrap="square" tIns="927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1">
                <a:solidFill>
                  <a:srgbClr val="FFFFFF"/>
                </a:solidFill>
                <a:latin typeface="Lexend Zetta"/>
                <a:ea typeface="Lexend Zetta"/>
                <a:cs typeface="Lexend Zetta"/>
                <a:sym typeface="Lexend Zetta"/>
              </a:rPr>
              <a:t>Agenda</a:t>
            </a:r>
            <a:endParaRPr b="1" sz="2001">
              <a:solidFill>
                <a:srgbClr val="FFFFFF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71" name="Google Shape;71;p15"/>
          <p:cNvSpPr txBox="1"/>
          <p:nvPr/>
        </p:nvSpPr>
        <p:spPr>
          <a:xfrm>
            <a:off x="347375" y="1809165"/>
            <a:ext cx="3243600" cy="12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75" lIns="92775" spcFirstLastPara="1" rIns="92775" wrap="square" tIns="92775">
            <a:spAutoFit/>
          </a:bodyPr>
          <a:lstStyle/>
          <a:p>
            <a:pPr indent="-245241" lvl="0" marL="360355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De programa para serviço: a evolução</a:t>
            </a:r>
            <a:endParaRPr sz="1025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45241" lvl="0" marL="360355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Identidade</a:t>
            </a:r>
            <a:endParaRPr sz="1025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45241" lvl="0" marL="360355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Conteúdos para redes sociais</a:t>
            </a:r>
            <a:endParaRPr sz="1025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45241" lvl="0" marL="360355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25"/>
              <a:buFont typeface="Readex Pro Light"/>
              <a:buAutoNum type="arabicPeriod"/>
            </a:pPr>
            <a:r>
              <a:rPr lang="pt-BR" sz="1025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Outros conteúdos</a:t>
            </a:r>
            <a:endParaRPr sz="1025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cxnSp>
        <p:nvCxnSpPr>
          <p:cNvPr id="72" name="Google Shape;72;p15"/>
          <p:cNvCxnSpPr/>
          <p:nvPr/>
        </p:nvCxnSpPr>
        <p:spPr>
          <a:xfrm>
            <a:off x="526431" y="2150801"/>
            <a:ext cx="28272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3" name="Google Shape;73;p15"/>
          <p:cNvCxnSpPr/>
          <p:nvPr/>
        </p:nvCxnSpPr>
        <p:spPr>
          <a:xfrm>
            <a:off x="526431" y="2444988"/>
            <a:ext cx="28272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" name="Google Shape;74;p15"/>
          <p:cNvCxnSpPr/>
          <p:nvPr/>
        </p:nvCxnSpPr>
        <p:spPr>
          <a:xfrm>
            <a:off x="526431" y="2775037"/>
            <a:ext cx="2827200" cy="0"/>
          </a:xfrm>
          <a:prstGeom prst="straightConnector1">
            <a:avLst/>
          </a:prstGeom>
          <a:noFill/>
          <a:ln cap="flat" cmpd="sng" w="75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5" name="Google Shape;75;p15" title="acampamento-terra-livre-2025-atl---edio-21--personagem-tassu-kamauir-e-sua-filha-yaku-suya-povo-kamauir---canarana-mt_54483185686_o.jpg"/>
          <p:cNvPicPr preferRelativeResize="0"/>
          <p:nvPr/>
        </p:nvPicPr>
        <p:blipFill rotWithShape="1">
          <a:blip r:embed="rId3">
            <a:alphaModFix/>
          </a:blip>
          <a:srcRect b="0" l="28459" r="0" t="0"/>
          <a:stretch/>
        </p:blipFill>
        <p:spPr>
          <a:xfrm>
            <a:off x="3849790" y="133355"/>
            <a:ext cx="5294213" cy="4932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 title="Moldura - Verde.png"/>
          <p:cNvPicPr preferRelativeResize="0"/>
          <p:nvPr/>
        </p:nvPicPr>
        <p:blipFill rotWithShape="1">
          <a:blip r:embed="rId4">
            <a:alphaModFix/>
          </a:blip>
          <a:srcRect b="1088" l="0" r="1400" t="0"/>
          <a:stretch/>
        </p:blipFill>
        <p:spPr>
          <a:xfrm>
            <a:off x="3700250" y="-6550"/>
            <a:ext cx="544375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 title="Logo Horizontal - Contorno Branco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6600" y="199575"/>
            <a:ext cx="1664102" cy="359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15"/>
          <p:cNvGrpSpPr/>
          <p:nvPr/>
        </p:nvGrpSpPr>
        <p:grpSpPr>
          <a:xfrm>
            <a:off x="456600" y="4423150"/>
            <a:ext cx="2588400" cy="505500"/>
            <a:chOff x="6333350" y="4423150"/>
            <a:chExt cx="2588400" cy="505500"/>
          </a:xfrm>
        </p:grpSpPr>
        <p:sp>
          <p:nvSpPr>
            <p:cNvPr id="79" name="Google Shape;79;p15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0" name="Google Shape;80;p15" title="Régua de Logos - colorida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1" name="Google Shape;81;p15" title="Pessoa - Amarelo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27725" y="-1945737"/>
            <a:ext cx="6044727" cy="7159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6" title="Pessoa - Laranja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808486">
            <a:off x="-4509168" y="-499200"/>
            <a:ext cx="9143998" cy="10831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6"/>
          <p:cNvGrpSpPr/>
          <p:nvPr/>
        </p:nvGrpSpPr>
        <p:grpSpPr>
          <a:xfrm>
            <a:off x="484163" y="665859"/>
            <a:ext cx="3051273" cy="875519"/>
            <a:chOff x="1867556" y="1016003"/>
            <a:chExt cx="3591000" cy="1030386"/>
          </a:xfrm>
        </p:grpSpPr>
        <p:sp>
          <p:nvSpPr>
            <p:cNvPr id="88" name="Google Shape;88;p16"/>
            <p:cNvSpPr/>
            <p:nvPr/>
          </p:nvSpPr>
          <p:spPr>
            <a:xfrm>
              <a:off x="1867556" y="1378223"/>
              <a:ext cx="3591000" cy="658800"/>
            </a:xfrm>
            <a:prstGeom prst="roundRect">
              <a:avLst>
                <a:gd fmla="val 8612" name="adj"/>
              </a:avLst>
            </a:prstGeom>
            <a:solidFill>
              <a:srgbClr val="DDB925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89" name="Google Shape;89;p16"/>
            <p:cNvSpPr txBox="1"/>
            <p:nvPr/>
          </p:nvSpPr>
          <p:spPr>
            <a:xfrm>
              <a:off x="1941559" y="1408099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Criação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90" name="Google Shape;90;p16"/>
            <p:cNvSpPr txBox="1"/>
            <p:nvPr/>
          </p:nvSpPr>
          <p:spPr>
            <a:xfrm>
              <a:off x="1941559" y="1640189"/>
              <a:ext cx="3443400" cy="40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6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Programa federal de visitação domiciliar para promover o desenvolvimento na primeira infância, associado ao Bolsa Família.</a:t>
              </a:r>
              <a:endParaRPr sz="706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91" name="Google Shape;91;p16"/>
            <p:cNvSpPr txBox="1"/>
            <p:nvPr/>
          </p:nvSpPr>
          <p:spPr>
            <a:xfrm>
              <a:off x="4771765" y="1016003"/>
              <a:ext cx="6741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1">
                  <a:solidFill>
                    <a:srgbClr val="DDB926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2016</a:t>
              </a:r>
              <a:endParaRPr sz="921">
                <a:solidFill>
                  <a:srgbClr val="DDB926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grpSp>
        <p:nvGrpSpPr>
          <p:cNvPr id="92" name="Google Shape;92;p16"/>
          <p:cNvGrpSpPr/>
          <p:nvPr/>
        </p:nvGrpSpPr>
        <p:grpSpPr>
          <a:xfrm>
            <a:off x="2182703" y="1398775"/>
            <a:ext cx="3051273" cy="852809"/>
            <a:chOff x="2629556" y="1789406"/>
            <a:chExt cx="3591000" cy="1003659"/>
          </a:xfrm>
        </p:grpSpPr>
        <p:sp>
          <p:nvSpPr>
            <p:cNvPr id="93" name="Google Shape;93;p16"/>
            <p:cNvSpPr/>
            <p:nvPr/>
          </p:nvSpPr>
          <p:spPr>
            <a:xfrm>
              <a:off x="2629556" y="2134265"/>
              <a:ext cx="3591000" cy="658800"/>
            </a:xfrm>
            <a:prstGeom prst="roundRect">
              <a:avLst>
                <a:gd fmla="val 8612" name="adj"/>
              </a:avLst>
            </a:prstGeom>
            <a:solidFill>
              <a:srgbClr val="D35B26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94" name="Google Shape;94;p16"/>
            <p:cNvSpPr txBox="1"/>
            <p:nvPr/>
          </p:nvSpPr>
          <p:spPr>
            <a:xfrm>
              <a:off x="2703559" y="2377318"/>
              <a:ext cx="3443400" cy="40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6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Expansão nacional com forte indução financeira federal, ampla adesão dos municípios e desafios da integração com o SUAS.</a:t>
              </a:r>
              <a:endParaRPr sz="706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95" name="Google Shape;95;p16"/>
            <p:cNvSpPr txBox="1"/>
            <p:nvPr/>
          </p:nvSpPr>
          <p:spPr>
            <a:xfrm>
              <a:off x="2703559" y="2145228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Aceleração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96" name="Google Shape;96;p16"/>
            <p:cNvSpPr txBox="1"/>
            <p:nvPr/>
          </p:nvSpPr>
          <p:spPr>
            <a:xfrm>
              <a:off x="4973153" y="1789406"/>
              <a:ext cx="12474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1">
                  <a:solidFill>
                    <a:srgbClr val="D35B26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2017-2022</a:t>
              </a:r>
              <a:endParaRPr sz="921">
                <a:solidFill>
                  <a:srgbClr val="D35B26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grpSp>
        <p:nvGrpSpPr>
          <p:cNvPr id="97" name="Google Shape;97;p16"/>
          <p:cNvGrpSpPr/>
          <p:nvPr/>
        </p:nvGrpSpPr>
        <p:grpSpPr>
          <a:xfrm>
            <a:off x="3881244" y="2108981"/>
            <a:ext cx="3051277" cy="944196"/>
            <a:chOff x="3290706" y="2547077"/>
            <a:chExt cx="3591005" cy="1111211"/>
          </a:xfrm>
        </p:grpSpPr>
        <p:sp>
          <p:nvSpPr>
            <p:cNvPr id="98" name="Google Shape;98;p16"/>
            <p:cNvSpPr/>
            <p:nvPr/>
          </p:nvSpPr>
          <p:spPr>
            <a:xfrm>
              <a:off x="3290706" y="2928088"/>
              <a:ext cx="3591000" cy="730200"/>
            </a:xfrm>
            <a:prstGeom prst="roundRect">
              <a:avLst>
                <a:gd fmla="val 8612" name="adj"/>
              </a:avLst>
            </a:prstGeom>
            <a:solidFill>
              <a:srgbClr val="0866A5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99" name="Google Shape;99;p16"/>
            <p:cNvSpPr txBox="1"/>
            <p:nvPr/>
          </p:nvSpPr>
          <p:spPr>
            <a:xfrm>
              <a:off x="3364709" y="3123914"/>
              <a:ext cx="3443400" cy="53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6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Evidências reforçam o impacto na proteção social, no fortalecimento de vínculos e no acesso a direitos, aproximando a atuação da lógica da assistência social.</a:t>
              </a:r>
              <a:endParaRPr sz="706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100" name="Google Shape;100;p16"/>
            <p:cNvSpPr txBox="1"/>
            <p:nvPr/>
          </p:nvSpPr>
          <p:spPr>
            <a:xfrm>
              <a:off x="3364709" y="2891824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Transição SUAS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101" name="Google Shape;101;p16"/>
            <p:cNvSpPr txBox="1"/>
            <p:nvPr/>
          </p:nvSpPr>
          <p:spPr>
            <a:xfrm>
              <a:off x="5634311" y="2547077"/>
              <a:ext cx="12474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1">
                  <a:solidFill>
                    <a:srgbClr val="0866A5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2023</a:t>
              </a:r>
              <a:endParaRPr sz="921">
                <a:solidFill>
                  <a:srgbClr val="0866A5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grpSp>
        <p:nvGrpSpPr>
          <p:cNvPr id="102" name="Google Shape;102;p16"/>
          <p:cNvGrpSpPr/>
          <p:nvPr/>
        </p:nvGrpSpPr>
        <p:grpSpPr>
          <a:xfrm>
            <a:off x="5579790" y="2910574"/>
            <a:ext cx="3051273" cy="1390504"/>
            <a:chOff x="4075106" y="3307615"/>
            <a:chExt cx="3591000" cy="1636465"/>
          </a:xfrm>
        </p:grpSpPr>
        <p:sp>
          <p:nvSpPr>
            <p:cNvPr id="103" name="Google Shape;103;p16"/>
            <p:cNvSpPr/>
            <p:nvPr/>
          </p:nvSpPr>
          <p:spPr>
            <a:xfrm>
              <a:off x="4075106" y="3721933"/>
              <a:ext cx="3591000" cy="1181100"/>
            </a:xfrm>
            <a:prstGeom prst="roundRect">
              <a:avLst>
                <a:gd fmla="val 8612" name="adj"/>
              </a:avLst>
            </a:prstGeom>
            <a:solidFill>
              <a:srgbClr val="609113"/>
            </a:solidFill>
            <a:ln>
              <a:noFill/>
            </a:ln>
          </p:spPr>
          <p:txBody>
            <a:bodyPr anchorCtr="0" anchor="ctr" bIns="65525" lIns="65525" spcFirstLastPara="1" rIns="65525" wrap="square" tIns="655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3"/>
            </a:p>
          </p:txBody>
        </p:sp>
        <p:sp>
          <p:nvSpPr>
            <p:cNvPr id="104" name="Google Shape;104;p16"/>
            <p:cNvSpPr txBox="1"/>
            <p:nvPr/>
          </p:nvSpPr>
          <p:spPr>
            <a:xfrm>
              <a:off x="4149109" y="3742363"/>
              <a:ext cx="3299700" cy="2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812">
                  <a:solidFill>
                    <a:schemeClr val="lt1"/>
                  </a:solidFill>
                  <a:latin typeface="Lexend Zetta ExtraBold"/>
                  <a:ea typeface="Lexend Zetta ExtraBold"/>
                  <a:cs typeface="Lexend Zetta ExtraBold"/>
                  <a:sym typeface="Lexend Zetta ExtraBold"/>
                </a:rPr>
                <a:t>Reordenamento</a:t>
              </a:r>
              <a:endParaRPr sz="812">
                <a:solidFill>
                  <a:schemeClr val="lt1"/>
                </a:solidFill>
                <a:latin typeface="Lexend Zetta ExtraBold"/>
                <a:ea typeface="Lexend Zetta ExtraBold"/>
                <a:cs typeface="Lexend Zetta ExtraBold"/>
                <a:sym typeface="Lexend Zetta ExtraBold"/>
              </a:endParaRPr>
            </a:p>
          </p:txBody>
        </p:sp>
        <p:sp>
          <p:nvSpPr>
            <p:cNvPr id="105" name="Google Shape;105;p16"/>
            <p:cNvSpPr txBox="1"/>
            <p:nvPr/>
          </p:nvSpPr>
          <p:spPr>
            <a:xfrm>
              <a:off x="4148903" y="3887480"/>
              <a:ext cx="3443400" cy="105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6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A partir da reflexão com especialistas, trabalhadores e gestores do SUAS, o governo federal conclui: a visita domiciliar deve ser serviço, não programa; seu lugar é o SUAS e a visita precisa de continuidade e institucionalidade.</a:t>
              </a:r>
              <a:endParaRPr sz="706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706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 </a:t>
              </a:r>
              <a:endParaRPr sz="706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pt-BR" sz="491">
                  <a:solidFill>
                    <a:schemeClr val="lt1"/>
                  </a:solidFill>
                  <a:latin typeface="Readex Pro Light"/>
                  <a:ea typeface="Readex Pro Light"/>
                  <a:cs typeface="Readex Pro Light"/>
                  <a:sym typeface="Readex Pro Light"/>
                </a:rPr>
                <a:t>* Reordenamento construído por meio de resoluções e pactuações na CIT e no CNAS, culminando na tipificação do Serviço de Proteção Social Básica no Domicílio para Gestantes e Crianças de 0 a 6 anos.</a:t>
              </a:r>
              <a:endParaRPr i="1" sz="491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endParaRPr>
            </a:p>
          </p:txBody>
        </p:sp>
        <p:sp>
          <p:nvSpPr>
            <p:cNvPr id="106" name="Google Shape;106;p16"/>
            <p:cNvSpPr txBox="1"/>
            <p:nvPr/>
          </p:nvSpPr>
          <p:spPr>
            <a:xfrm>
              <a:off x="6418697" y="3307615"/>
              <a:ext cx="1247400" cy="31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3300" lIns="63300" spcFirstLastPara="1" rIns="63300" wrap="square" tIns="63300">
              <a:spAutoFit/>
            </a:bodyPr>
            <a:lstStyle/>
            <a:p>
              <a:pPr indent="0" lvl="0" marL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921">
                  <a:solidFill>
                    <a:srgbClr val="609113"/>
                  </a:solidFill>
                  <a:latin typeface="Lexend Zetta Black"/>
                  <a:ea typeface="Lexend Zetta Black"/>
                  <a:cs typeface="Lexend Zetta Black"/>
                  <a:sym typeface="Lexend Zetta Black"/>
                </a:rPr>
                <a:t>2023-2025</a:t>
              </a:r>
              <a:endParaRPr sz="921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endParaRPr>
            </a:p>
          </p:txBody>
        </p:sp>
      </p:grpSp>
      <p:sp>
        <p:nvSpPr>
          <p:cNvPr id="107" name="Google Shape;107;p16"/>
          <p:cNvSpPr txBox="1"/>
          <p:nvPr/>
        </p:nvSpPr>
        <p:spPr>
          <a:xfrm>
            <a:off x="432750" y="237800"/>
            <a:ext cx="44208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COMO CHEGAMOS ATÉ AQUI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grpSp>
        <p:nvGrpSpPr>
          <p:cNvPr id="108" name="Google Shape;108;p16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09" name="Google Shape;109;p16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0" name="Google Shape;110;p16" title="Régua de Logos - colorida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1" name="Google Shape;111;p16" title="Logo Horizontal - Contorno Branco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66950" y="189250"/>
            <a:ext cx="1664102" cy="35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/>
          <p:nvPr/>
        </p:nvSpPr>
        <p:spPr>
          <a:xfrm>
            <a:off x="432750" y="844038"/>
            <a:ext cx="2817300" cy="3455400"/>
          </a:xfrm>
          <a:prstGeom prst="roundRect">
            <a:avLst>
              <a:gd fmla="val 5260" name="adj"/>
            </a:avLst>
          </a:prstGeom>
          <a:solidFill>
            <a:srgbClr val="609113"/>
          </a:solidFill>
          <a:ln>
            <a:noFill/>
          </a:ln>
        </p:spPr>
        <p:txBody>
          <a:bodyPr anchorCtr="0" anchor="ctr" bIns="67950" lIns="67950" spcFirstLastPara="1" rIns="67950" wrap="square" tIns="679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0"/>
          </a:p>
        </p:txBody>
      </p:sp>
      <p:sp>
        <p:nvSpPr>
          <p:cNvPr id="117" name="Google Shape;117;p17"/>
          <p:cNvSpPr txBox="1"/>
          <p:nvPr/>
        </p:nvSpPr>
        <p:spPr>
          <a:xfrm>
            <a:off x="4524474" y="926399"/>
            <a:ext cx="4076400" cy="9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25" lIns="81325" spcFirstLastPara="1" rIns="81325" wrap="square" tIns="81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979">
                <a:solidFill>
                  <a:srgbClr val="DDB926"/>
                </a:solidFill>
                <a:latin typeface="Readex Pro"/>
                <a:ea typeface="Readex Pro"/>
                <a:cs typeface="Readex Pro"/>
                <a:sym typeface="Readex Pro"/>
              </a:rPr>
              <a:t>Para as crianças e famílias:</a:t>
            </a:r>
            <a:r>
              <a:rPr lang="pt-BR" sz="979">
                <a:solidFill>
                  <a:srgbClr val="DDB9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</a:t>
            </a:r>
            <a:br>
              <a:rPr lang="pt-BR" sz="979"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79">
                <a:latin typeface="Readex Pro Light"/>
                <a:ea typeface="Readex Pro Light"/>
                <a:cs typeface="Readex Pro Light"/>
                <a:sym typeface="Readex Pro Light"/>
              </a:rPr>
              <a:t>O PI SUAS | Serviço no Domicílio leva o cuidado ao domicílio, fortalece vínculos, apoia cuidadores e amplia o acesso a direitos, criando condições mais seguras para o desenvolvimento infantil desde o início da vida.</a:t>
            </a:r>
            <a:endParaRPr sz="979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pic>
        <p:nvPicPr>
          <p:cNvPr id="118" name="Google Shape;118;p17" title="Casa - Amarelo.png"/>
          <p:cNvPicPr preferRelativeResize="0"/>
          <p:nvPr/>
        </p:nvPicPr>
        <p:blipFill rotWithShape="1">
          <a:blip r:embed="rId3">
            <a:alphaModFix/>
          </a:blip>
          <a:srcRect b="0" l="30" r="20" t="0"/>
          <a:stretch/>
        </p:blipFill>
        <p:spPr>
          <a:xfrm>
            <a:off x="3667075" y="1144707"/>
            <a:ext cx="677919" cy="63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 title="irma-e-irmao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33211" y="1332894"/>
            <a:ext cx="345656" cy="345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 title="Casa - Azul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3667075" y="2203430"/>
            <a:ext cx="677919" cy="63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 title="brasil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33211" y="2391617"/>
            <a:ext cx="345656" cy="345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 title="Casa - Laranja.png"/>
          <p:cNvPicPr preferRelativeResize="0"/>
          <p:nvPr/>
        </p:nvPicPr>
        <p:blipFill rotWithShape="1">
          <a:blip r:embed="rId7">
            <a:alphaModFix/>
          </a:blip>
          <a:srcRect b="0" l="30" r="20" t="0"/>
          <a:stretch/>
        </p:blipFill>
        <p:spPr>
          <a:xfrm>
            <a:off x="3667075" y="3397213"/>
            <a:ext cx="677919" cy="631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 title="grupo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33211" y="3585400"/>
            <a:ext cx="345656" cy="345656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/>
          <p:nvPr/>
        </p:nvSpPr>
        <p:spPr>
          <a:xfrm>
            <a:off x="4524474" y="2015284"/>
            <a:ext cx="4076400" cy="10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25" lIns="81325" spcFirstLastPara="1" rIns="81325" wrap="square" tIns="813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68"/>
              </a:spcBef>
              <a:spcAft>
                <a:spcPts val="1068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t-BR" sz="979">
                <a:solidFill>
                  <a:srgbClr val="0866A5"/>
                </a:solidFill>
                <a:latin typeface="Readex Pro"/>
                <a:ea typeface="Readex Pro"/>
                <a:cs typeface="Readex Pro"/>
                <a:sym typeface="Readex Pro"/>
              </a:rPr>
              <a:t>Para os municípios e estados:</a:t>
            </a:r>
            <a:r>
              <a:rPr lang="pt-BR" sz="979">
                <a:solidFill>
                  <a:srgbClr val="0866A5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</a:t>
            </a:r>
            <a:br>
              <a:rPr lang="pt-BR" sz="979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79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Como serviço tipificado do SUAS e integrado ao PAIF, garante continuidade, previsibilidade e qualificação da atuação territorial, fortalecendo a capacidade de identificar vulnerabilidades e proteger famílias.</a:t>
            </a:r>
            <a:endParaRPr sz="979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25" name="Google Shape;125;p17"/>
          <p:cNvSpPr txBox="1"/>
          <p:nvPr/>
        </p:nvSpPr>
        <p:spPr>
          <a:xfrm>
            <a:off x="4524474" y="3209066"/>
            <a:ext cx="4076400" cy="10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81325" lIns="81325" spcFirstLastPara="1" rIns="81325" wrap="square" tIns="813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068"/>
              </a:spcBef>
              <a:spcAft>
                <a:spcPts val="1068"/>
              </a:spcAft>
              <a:buNone/>
            </a:pPr>
            <a:r>
              <a:rPr b="1" lang="pt-BR" sz="97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Para a sociedade:</a:t>
            </a:r>
            <a:br>
              <a:rPr lang="pt-BR" sz="979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79">
                <a:solidFill>
                  <a:schemeClr val="dk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 PI SUAS | Serviço no Domicílio é um investimento estruturante na primeira infância, contribuindo para reduzir a pobreza e as desigualdades, fortalecer comunidades e sustentar o desenvolvimento social e econômico do país.</a:t>
            </a:r>
            <a:endParaRPr sz="979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cxnSp>
        <p:nvCxnSpPr>
          <p:cNvPr id="126" name="Google Shape;126;p17"/>
          <p:cNvCxnSpPr/>
          <p:nvPr/>
        </p:nvCxnSpPr>
        <p:spPr>
          <a:xfrm>
            <a:off x="3667079" y="1929671"/>
            <a:ext cx="4964100" cy="0"/>
          </a:xfrm>
          <a:prstGeom prst="straightConnector1">
            <a:avLst/>
          </a:prstGeom>
          <a:noFill/>
          <a:ln cap="flat" cmpd="sng" w="6650">
            <a:solidFill>
              <a:srgbClr val="60911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7" name="Google Shape;127;p17"/>
          <p:cNvCxnSpPr/>
          <p:nvPr/>
        </p:nvCxnSpPr>
        <p:spPr>
          <a:xfrm>
            <a:off x="3667079" y="3116113"/>
            <a:ext cx="4964100" cy="0"/>
          </a:xfrm>
          <a:prstGeom prst="straightConnector1">
            <a:avLst/>
          </a:prstGeom>
          <a:noFill/>
          <a:ln cap="flat" cmpd="sng" w="6650">
            <a:solidFill>
              <a:srgbClr val="60911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8" name="Google Shape;128;p17"/>
          <p:cNvSpPr txBox="1"/>
          <p:nvPr/>
        </p:nvSpPr>
        <p:spPr>
          <a:xfrm>
            <a:off x="572856" y="1043093"/>
            <a:ext cx="2537100" cy="30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80550" lIns="80550" spcFirstLastPara="1" rIns="80550" wrap="square" tIns="80550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 </a:t>
            </a:r>
            <a:r>
              <a:rPr b="1" lang="pt-BR" sz="969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PI SUAS | Serviço no Domicílio</a:t>
            </a: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é um serviço continuado do SUAS que assegura cuidado, proteção e acompanhamento na primeira infância por meio de visitas domiciliares a gestantes e famílias com crianças de 0 a 6 anos em situação de vulnerabilidade. </a:t>
            </a:r>
            <a:endParaRPr sz="969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69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Ao se tornar um serviço permanente e continuado da assistência social, o PI SUAS | Serviço no Domicílio</a:t>
            </a:r>
            <a:r>
              <a:rPr b="1" lang="pt-BR" sz="969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 garante permanência, estabilidade e presença do Estado desde o início da vida, </a:t>
            </a: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fortalecendo vínculos familiares, apoiando a parentalidade e promovendo o </a:t>
            </a:r>
            <a:r>
              <a:rPr b="1" lang="pt-BR" sz="969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acesso a direitos </a:t>
            </a:r>
            <a:r>
              <a:rPr lang="pt-BR" sz="969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como base do desenvolvimento integral das crianças.</a:t>
            </a:r>
            <a:endParaRPr sz="1234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grpSp>
        <p:nvGrpSpPr>
          <p:cNvPr id="129" name="Google Shape;129;p17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30" name="Google Shape;130;p17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1" name="Google Shape;131;p17" title="Régua de Logos - colorida.png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2" name="Google Shape;132;p17" title="Logo Horizontal - Verde.png"/>
          <p:cNvPicPr preferRelativeResize="0"/>
          <p:nvPr/>
        </p:nvPicPr>
        <p:blipFill rotWithShape="1">
          <a:blip r:embed="rId10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PRIMEIRA INFÂNCIA NO SUAS | SERVIÇO NO DOMICÍLIO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134" name="Google Shape;134;p17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8"/>
          <p:cNvSpPr/>
          <p:nvPr/>
        </p:nvSpPr>
        <p:spPr>
          <a:xfrm>
            <a:off x="-2485312" y="-794700"/>
            <a:ext cx="6732900" cy="6732900"/>
          </a:xfrm>
          <a:prstGeom prst="ellipse">
            <a:avLst/>
          </a:prstGeom>
          <a:solidFill>
            <a:srgbClr val="609113"/>
          </a:solidFill>
          <a:ln cap="flat" cmpd="sng" w="28575">
            <a:solidFill>
              <a:srgbClr val="60911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18" title="Casa - Branca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0350" y="1457980"/>
            <a:ext cx="2390999" cy="222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8"/>
          <p:cNvSpPr txBox="1"/>
          <p:nvPr/>
        </p:nvSpPr>
        <p:spPr>
          <a:xfrm>
            <a:off x="550350" y="2237375"/>
            <a:ext cx="2391000" cy="10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675" lIns="70675" spcFirstLastPara="1" rIns="70675" wrap="square" tIns="706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929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ONDE QUEREMOS CHEGAR</a:t>
            </a:r>
            <a:endParaRPr sz="1929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grpSp>
        <p:nvGrpSpPr>
          <p:cNvPr id="142" name="Google Shape;142;p18"/>
          <p:cNvGrpSpPr/>
          <p:nvPr/>
        </p:nvGrpSpPr>
        <p:grpSpPr>
          <a:xfrm>
            <a:off x="3703995" y="723054"/>
            <a:ext cx="4807397" cy="651928"/>
            <a:chOff x="3322401" y="723054"/>
            <a:chExt cx="4807397" cy="651928"/>
          </a:xfrm>
        </p:grpSpPr>
        <p:sp>
          <p:nvSpPr>
            <p:cNvPr id="143" name="Google Shape;143;p18"/>
            <p:cNvSpPr/>
            <p:nvPr/>
          </p:nvSpPr>
          <p:spPr>
            <a:xfrm>
              <a:off x="3322401" y="804932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2"/>
            </a:p>
          </p:txBody>
        </p:sp>
        <p:sp>
          <p:nvSpPr>
            <p:cNvPr id="144" name="Google Shape;144;p18"/>
            <p:cNvSpPr txBox="1"/>
            <p:nvPr/>
          </p:nvSpPr>
          <p:spPr>
            <a:xfrm>
              <a:off x="3322448" y="804932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4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1</a:t>
              </a:r>
              <a:endParaRPr sz="2144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45" name="Google Shape;145;p18"/>
            <p:cNvGrpSpPr/>
            <p:nvPr/>
          </p:nvGrpSpPr>
          <p:grpSpPr>
            <a:xfrm>
              <a:off x="3919509" y="723054"/>
              <a:ext cx="4210289" cy="651928"/>
              <a:chOff x="3983889" y="761800"/>
              <a:chExt cx="3873311" cy="599750"/>
            </a:xfrm>
          </p:grpSpPr>
          <p:sp>
            <p:nvSpPr>
              <p:cNvPr id="146" name="Google Shape;146;p18"/>
              <p:cNvSpPr txBox="1"/>
              <p:nvPr/>
            </p:nvSpPr>
            <p:spPr>
              <a:xfrm>
                <a:off x="3983889" y="761800"/>
                <a:ext cx="3873300" cy="29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2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FORTALECER O SUAS</a:t>
                </a:r>
                <a:endParaRPr b="1" sz="1112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47" name="Google Shape;147;p18"/>
              <p:cNvSpPr txBox="1"/>
              <p:nvPr/>
            </p:nvSpPr>
            <p:spPr>
              <a:xfrm>
                <a:off x="3983900" y="960750"/>
                <a:ext cx="3873300" cy="40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794"/>
                  </a:spcAft>
                  <a:buNone/>
                </a:pP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O PI SUAS | Serviço no Domicílio consolidado como </a:t>
                </a: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serviço estruturante do SUAS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integrado à Proteção Social Básica em todo o território nacional.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48" name="Google Shape;148;p18"/>
          <p:cNvGrpSpPr/>
          <p:nvPr/>
        </p:nvGrpSpPr>
        <p:grpSpPr>
          <a:xfrm>
            <a:off x="3946257" y="1542793"/>
            <a:ext cx="4807398" cy="820270"/>
            <a:chOff x="3600451" y="1542793"/>
            <a:chExt cx="4807398" cy="820270"/>
          </a:xfrm>
        </p:grpSpPr>
        <p:sp>
          <p:nvSpPr>
            <p:cNvPr id="149" name="Google Shape;149;p18"/>
            <p:cNvSpPr/>
            <p:nvPr/>
          </p:nvSpPr>
          <p:spPr>
            <a:xfrm>
              <a:off x="3600451" y="1708842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2"/>
            </a:p>
          </p:txBody>
        </p:sp>
        <p:sp>
          <p:nvSpPr>
            <p:cNvPr id="150" name="Google Shape;150;p18"/>
            <p:cNvSpPr txBox="1"/>
            <p:nvPr/>
          </p:nvSpPr>
          <p:spPr>
            <a:xfrm>
              <a:off x="3600498" y="1708842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4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2</a:t>
              </a:r>
              <a:endParaRPr sz="2144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51" name="Google Shape;151;p18"/>
            <p:cNvGrpSpPr/>
            <p:nvPr/>
          </p:nvGrpSpPr>
          <p:grpSpPr>
            <a:xfrm>
              <a:off x="4197559" y="1542793"/>
              <a:ext cx="4210289" cy="820270"/>
              <a:chOff x="3983889" y="1512307"/>
              <a:chExt cx="3873311" cy="754618"/>
            </a:xfrm>
          </p:grpSpPr>
          <p:sp>
            <p:nvSpPr>
              <p:cNvPr id="152" name="Google Shape;152;p18"/>
              <p:cNvSpPr txBox="1"/>
              <p:nvPr/>
            </p:nvSpPr>
            <p:spPr>
              <a:xfrm>
                <a:off x="3983889" y="1512307"/>
                <a:ext cx="3873300" cy="44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2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GARANTIR O CUIDADO NA PRIMEIRA INFÂNCIA COMO POLÍTICA PÚBLICA CONTÍNUA</a:t>
                </a:r>
                <a:endParaRPr b="1" sz="1112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53" name="Google Shape;153;p18"/>
              <p:cNvSpPr txBox="1"/>
              <p:nvPr/>
            </p:nvSpPr>
            <p:spPr>
              <a:xfrm>
                <a:off x="3983900" y="1866125"/>
                <a:ext cx="3873300" cy="40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794"/>
                  </a:spcAft>
                  <a:buNone/>
                </a:pP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A </a:t>
                </a: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primeira infância reconhecida e praticada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 como responsabilidade permanente da política de assistência social.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54" name="Google Shape;154;p18"/>
          <p:cNvGrpSpPr/>
          <p:nvPr/>
        </p:nvGrpSpPr>
        <p:grpSpPr>
          <a:xfrm>
            <a:off x="3946257" y="2530876"/>
            <a:ext cx="4807398" cy="1071319"/>
            <a:chOff x="3600451" y="2530876"/>
            <a:chExt cx="4807398" cy="1071319"/>
          </a:xfrm>
        </p:grpSpPr>
        <p:sp>
          <p:nvSpPr>
            <p:cNvPr id="155" name="Google Shape;155;p18"/>
            <p:cNvSpPr/>
            <p:nvPr/>
          </p:nvSpPr>
          <p:spPr>
            <a:xfrm>
              <a:off x="3600451" y="2822449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2"/>
            </a:p>
          </p:txBody>
        </p:sp>
        <p:sp>
          <p:nvSpPr>
            <p:cNvPr id="156" name="Google Shape;156;p18"/>
            <p:cNvSpPr txBox="1"/>
            <p:nvPr/>
          </p:nvSpPr>
          <p:spPr>
            <a:xfrm>
              <a:off x="3600498" y="2822449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4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3</a:t>
              </a:r>
              <a:endParaRPr sz="2144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57" name="Google Shape;157;p18"/>
            <p:cNvGrpSpPr/>
            <p:nvPr/>
          </p:nvGrpSpPr>
          <p:grpSpPr>
            <a:xfrm>
              <a:off x="4197559" y="2530876"/>
              <a:ext cx="4210289" cy="1071319"/>
              <a:chOff x="3983889" y="2321826"/>
              <a:chExt cx="3873311" cy="985574"/>
            </a:xfrm>
          </p:grpSpPr>
          <p:sp>
            <p:nvSpPr>
              <p:cNvPr id="158" name="Google Shape;158;p18"/>
              <p:cNvSpPr txBox="1"/>
              <p:nvPr/>
            </p:nvSpPr>
            <p:spPr>
              <a:xfrm>
                <a:off x="3983889" y="2321826"/>
                <a:ext cx="3873300" cy="29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2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QUALIFICAR A PROTEÇÃO SOCIAL BÁSICA</a:t>
                </a:r>
                <a:endParaRPr b="1" sz="1112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59" name="Google Shape;159;p18"/>
              <p:cNvSpPr txBox="1"/>
              <p:nvPr/>
            </p:nvSpPr>
            <p:spPr>
              <a:xfrm>
                <a:off x="3983901" y="2528300"/>
                <a:ext cx="3873300" cy="77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Famílias acompanhadas de forma contínua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com fortalecimento de vínculos e redução de vulnerabilidades desde o início da vida. 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  <a:p>
                <a:pPr indent="0" lvl="0" marL="0" rtl="0" algn="l">
                  <a:lnSpc>
                    <a:spcPct val="115000"/>
                  </a:lnSpc>
                  <a:spcBef>
                    <a:spcPts val="794"/>
                  </a:spcBef>
                  <a:spcAft>
                    <a:spcPts val="794"/>
                  </a:spcAft>
                  <a:buNone/>
                </a:pP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Estados e municípios com clareza institucional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capacidade de gestão e segurança para planejar, executar e aprimorar o serviço.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60" name="Google Shape;160;p18"/>
          <p:cNvGrpSpPr/>
          <p:nvPr/>
        </p:nvGrpSpPr>
        <p:grpSpPr>
          <a:xfrm>
            <a:off x="3703995" y="3770003"/>
            <a:ext cx="4807398" cy="653063"/>
            <a:chOff x="3322401" y="3770003"/>
            <a:chExt cx="4807398" cy="653063"/>
          </a:xfrm>
        </p:grpSpPr>
        <p:sp>
          <p:nvSpPr>
            <p:cNvPr id="161" name="Google Shape;161;p18"/>
            <p:cNvSpPr/>
            <p:nvPr/>
          </p:nvSpPr>
          <p:spPr>
            <a:xfrm>
              <a:off x="3322401" y="3852449"/>
              <a:ext cx="488172" cy="488172"/>
            </a:xfrm>
            <a:prstGeom prst="ellipse">
              <a:avLst/>
            </a:prstGeom>
            <a:solidFill>
              <a:srgbClr val="609113"/>
            </a:solidFill>
            <a:ln cap="flat" cmpd="sng" w="1905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575" lIns="72575" spcFirstLastPara="1" rIns="72575" wrap="square" tIns="725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12"/>
            </a:p>
          </p:txBody>
        </p:sp>
        <p:sp>
          <p:nvSpPr>
            <p:cNvPr id="162" name="Google Shape;162;p18"/>
            <p:cNvSpPr txBox="1"/>
            <p:nvPr/>
          </p:nvSpPr>
          <p:spPr>
            <a:xfrm>
              <a:off x="3322448" y="3852449"/>
              <a:ext cx="488100" cy="4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2575" lIns="72575" spcFirstLastPara="1" rIns="72575" wrap="square" tIns="725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144">
                  <a:solidFill>
                    <a:schemeClr val="lt1"/>
                  </a:solidFill>
                  <a:latin typeface="Lexend Zetta"/>
                  <a:ea typeface="Lexend Zetta"/>
                  <a:cs typeface="Lexend Zetta"/>
                  <a:sym typeface="Lexend Zetta"/>
                </a:rPr>
                <a:t>4</a:t>
              </a:r>
              <a:endParaRPr sz="2144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endParaRPr>
            </a:p>
          </p:txBody>
        </p:sp>
        <p:grpSp>
          <p:nvGrpSpPr>
            <p:cNvPr id="163" name="Google Shape;163;p18"/>
            <p:cNvGrpSpPr/>
            <p:nvPr/>
          </p:nvGrpSpPr>
          <p:grpSpPr>
            <a:xfrm>
              <a:off x="3919509" y="3770003"/>
              <a:ext cx="4210289" cy="653063"/>
              <a:chOff x="3983889" y="3564881"/>
              <a:chExt cx="3873311" cy="600794"/>
            </a:xfrm>
          </p:grpSpPr>
          <p:sp>
            <p:nvSpPr>
              <p:cNvPr id="164" name="Google Shape;164;p18"/>
              <p:cNvSpPr txBox="1"/>
              <p:nvPr/>
            </p:nvSpPr>
            <p:spPr>
              <a:xfrm>
                <a:off x="3983889" y="3564881"/>
                <a:ext cx="3873300" cy="29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pt-BR" sz="1112">
                    <a:solidFill>
                      <a:srgbClr val="609113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AMPLIAR IMPACTO SOCIAL DE FORMA SUSTENTÁVEL</a:t>
                </a:r>
                <a:endParaRPr b="1" sz="1112">
                  <a:solidFill>
                    <a:srgbClr val="609113"/>
                  </a:solidFill>
                  <a:latin typeface="Readex Pro"/>
                  <a:ea typeface="Readex Pro"/>
                  <a:cs typeface="Readex Pro"/>
                  <a:sym typeface="Readex Pro"/>
                </a:endParaRPr>
              </a:p>
            </p:txBody>
          </p:sp>
          <p:sp>
            <p:nvSpPr>
              <p:cNvPr id="165" name="Google Shape;165;p18"/>
              <p:cNvSpPr txBox="1"/>
              <p:nvPr/>
            </p:nvSpPr>
            <p:spPr>
              <a:xfrm>
                <a:off x="3983900" y="3764875"/>
                <a:ext cx="3873300" cy="40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72575" lIns="72575" spcFirstLastPara="1" rIns="72575" wrap="square" tIns="72575">
                <a:spAutoFit/>
              </a:bodyPr>
              <a:lstStyle/>
              <a:p>
                <a:pPr indent="0" lvl="0" marL="0" rtl="0" algn="l">
                  <a:lnSpc>
                    <a:spcPct val="115000"/>
                  </a:lnSpc>
                  <a:spcBef>
                    <a:spcPts val="0"/>
                  </a:spcBef>
                  <a:spcAft>
                    <a:spcPts val="794"/>
                  </a:spcAft>
                  <a:buNone/>
                </a:pP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Um serviço com </a:t>
                </a:r>
                <a:r>
                  <a:rPr b="1" lang="pt-BR" sz="873">
                    <a:solidFill>
                      <a:schemeClr val="dk1"/>
                    </a:solidFill>
                    <a:latin typeface="Readex Pro"/>
                    <a:ea typeface="Readex Pro"/>
                    <a:cs typeface="Readex Pro"/>
                    <a:sym typeface="Readex Pro"/>
                  </a:rPr>
                  <a:t>monitoramento, avaliação e aprendizado contínuo</a:t>
                </a:r>
                <a:r>
                  <a:rPr lang="pt-BR" sz="873">
                    <a:solidFill>
                      <a:schemeClr val="dk1"/>
                    </a:solidFill>
                    <a:latin typeface="Readex Pro Light"/>
                    <a:ea typeface="Readex Pro Light"/>
                    <a:cs typeface="Readex Pro Light"/>
                    <a:sym typeface="Readex Pro Light"/>
                  </a:rPr>
                  <a:t>, gerando impacto social sustentável para crianças, famílias e toda a sociedade.</a:t>
                </a:r>
                <a:endParaRPr sz="873">
                  <a:solidFill>
                    <a:schemeClr val="dk1"/>
                  </a:solidFill>
                  <a:latin typeface="Readex Pro Light"/>
                  <a:ea typeface="Readex Pro Light"/>
                  <a:cs typeface="Readex Pro Light"/>
                  <a:sym typeface="Readex Pro Light"/>
                </a:endParaRPr>
              </a:p>
            </p:txBody>
          </p:sp>
        </p:grpSp>
      </p:grpSp>
      <p:grpSp>
        <p:nvGrpSpPr>
          <p:cNvPr id="166" name="Google Shape;166;p18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67" name="Google Shape;167;p18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8" name="Google Shape;168;p18" title="Régua de Logos - colorida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9" name="Google Shape;169;p18" title="Logo Horizontal - Verde.png"/>
          <p:cNvPicPr preferRelativeResize="0"/>
          <p:nvPr/>
        </p:nvPicPr>
        <p:blipFill rotWithShape="1">
          <a:blip r:embed="rId5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19" title="SUAS.TV (1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7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9"/>
          <p:cNvSpPr/>
          <p:nvPr/>
        </p:nvSpPr>
        <p:spPr>
          <a:xfrm>
            <a:off x="3682450" y="844050"/>
            <a:ext cx="4948500" cy="3455400"/>
          </a:xfrm>
          <a:prstGeom prst="roundRect">
            <a:avLst>
              <a:gd fmla="val 2106" name="adj"/>
            </a:avLst>
          </a:prstGeom>
          <a:solidFill>
            <a:srgbClr val="0866A5"/>
          </a:solidFill>
          <a:ln>
            <a:noFill/>
          </a:ln>
        </p:spPr>
        <p:txBody>
          <a:bodyPr anchorCtr="0" anchor="ctr" bIns="67950" lIns="67950" spcFirstLastPara="1" rIns="67950" wrap="square" tIns="679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0"/>
          </a:p>
        </p:txBody>
      </p:sp>
      <p:sp>
        <p:nvSpPr>
          <p:cNvPr id="176" name="Google Shape;176;p19"/>
          <p:cNvSpPr/>
          <p:nvPr/>
        </p:nvSpPr>
        <p:spPr>
          <a:xfrm>
            <a:off x="432750" y="844050"/>
            <a:ext cx="3116400" cy="1727700"/>
          </a:xfrm>
          <a:prstGeom prst="roundRect">
            <a:avLst>
              <a:gd fmla="val 2334" name="adj"/>
            </a:avLst>
          </a:prstGeom>
          <a:solidFill>
            <a:srgbClr val="DDB926"/>
          </a:solidFill>
          <a:ln>
            <a:noFill/>
          </a:ln>
        </p:spPr>
        <p:txBody>
          <a:bodyPr anchorCtr="0" anchor="ctr" bIns="67950" lIns="67950" spcFirstLastPara="1" rIns="67950" wrap="square" tIns="679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40"/>
          </a:p>
        </p:txBody>
      </p:sp>
      <p:sp>
        <p:nvSpPr>
          <p:cNvPr id="177" name="Google Shape;177;p19"/>
          <p:cNvSpPr txBox="1"/>
          <p:nvPr/>
        </p:nvSpPr>
        <p:spPr>
          <a:xfrm>
            <a:off x="611550" y="946816"/>
            <a:ext cx="24597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94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O que fica</a:t>
            </a:r>
            <a:endParaRPr b="1" sz="1794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178" name="Google Shape;178;p19"/>
          <p:cNvSpPr txBox="1"/>
          <p:nvPr/>
        </p:nvSpPr>
        <p:spPr>
          <a:xfrm>
            <a:off x="512100" y="1382676"/>
            <a:ext cx="2889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47150" lvl="0" marL="18000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Cofinanciamento: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segue R$75/beneficiário, conforme metas pactuadas com estados e municípios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47150" lvl="0" marL="180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eadex Pro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Estratégia específica para a visitação domiciliar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79" name="Google Shape;179;p19"/>
          <p:cNvSpPr txBox="1"/>
          <p:nvPr/>
        </p:nvSpPr>
        <p:spPr>
          <a:xfrm>
            <a:off x="3850525" y="946816"/>
            <a:ext cx="31164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794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O que muda</a:t>
            </a:r>
            <a:endParaRPr b="1" sz="1794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3693625" y="1382676"/>
            <a:ext cx="4780500" cy="28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Visitas mais qualificadas: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planejamento integrado entre equipe do PAIF e do serviço, qualificando o olhar do profissional que atua no território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1" marL="9144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eadex Pro Light"/>
              <a:buChar char="○"/>
            </a:pP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de 4 para mínimo de 2 mensais 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1" marL="9144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eadex Pro Light"/>
              <a:buChar char="○"/>
            </a:pP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possibilidade de realização de atividades coletivas em conjunto com o PAIF e SCFV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0" marL="4572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Profissionais valorizados: 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reconhecimento formal das funções das equipes  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supervisor &gt; técnico de referência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visitador &gt; educador social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0" marL="457200" rtl="0" algn="l">
              <a:spcBef>
                <a:spcPts val="3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Atualização da metodologia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b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</a:b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olhar começa pela criança, com centralidade na família, expandindo o cuidado para o contexto que sustenta seu desenvolvimento, incluindo o território.</a:t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457200" rtl="0" algn="l"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85750" lvl="0" marL="457200" rtl="0" algn="l">
              <a:spcBef>
                <a:spcPts val="300"/>
              </a:spcBef>
              <a:spcAft>
                <a:spcPts val="300"/>
              </a:spcAft>
              <a:buClr>
                <a:schemeClr val="lt1"/>
              </a:buClr>
              <a:buSzPts val="900"/>
              <a:buFont typeface="Rubik Light"/>
              <a:buChar char="●"/>
            </a:pPr>
            <a:r>
              <a:rPr b="1" lang="pt-BR" sz="900">
                <a:solidFill>
                  <a:schemeClr val="lt1"/>
                </a:solidFill>
                <a:latin typeface="Readex Pro"/>
                <a:ea typeface="Readex Pro"/>
                <a:cs typeface="Readex Pro"/>
                <a:sym typeface="Readex Pro"/>
              </a:rPr>
              <a:t>Olhar biomédico da visita domiciliar direcionado à saúde</a:t>
            </a:r>
            <a:r>
              <a:rPr lang="pt-BR" sz="900">
                <a:solidFill>
                  <a:schemeClr val="lt1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 - foco do serviço no fortalecimento de vínculos</a:t>
            </a:r>
            <a:endParaRPr b="1" sz="900">
              <a:solidFill>
                <a:schemeClr val="lt1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grpSp>
        <p:nvGrpSpPr>
          <p:cNvPr id="181" name="Google Shape;181;p19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82" name="Google Shape;182;p19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83" name="Google Shape;183;p19" title="Régua de Logos - colorida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4" name="Google Shape;184;p19" title="Logo Horizontal - Amarelo.png"/>
          <p:cNvPicPr preferRelativeResize="0"/>
          <p:nvPr/>
        </p:nvPicPr>
        <p:blipFill rotWithShape="1">
          <a:blip r:embed="rId5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9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UMA EVOLUÇÃO</a:t>
            </a:r>
            <a:endParaRPr sz="1000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pic>
        <p:nvPicPr>
          <p:cNvPr id="186" name="Google Shape;186;p19" title="Ativo 110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7188" y="2362450"/>
            <a:ext cx="2967521" cy="191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20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192" name="Google Shape;192;p20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3" name="Google Shape;193;p20" title="Régua de Logos - colorid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4" name="Google Shape;194;p20" title="Logo Horizontal - Verde.png"/>
          <p:cNvPicPr preferRelativeResize="0"/>
          <p:nvPr/>
        </p:nvPicPr>
        <p:blipFill rotWithShape="1">
          <a:blip r:embed="rId4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0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CRONOGRAMA DE AÇÕES | 2026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196" name="Google Shape;196;p20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0"/>
          <p:cNvSpPr txBox="1"/>
          <p:nvPr/>
        </p:nvSpPr>
        <p:spPr>
          <a:xfrm>
            <a:off x="432750" y="1842450"/>
            <a:ext cx="17607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948"/>
              </a:spcBef>
              <a:spcAft>
                <a:spcPts val="948"/>
              </a:spcAft>
              <a:buNone/>
            </a:pPr>
            <a:r>
              <a:rPr lang="pt-BR" sz="1027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Formalização                        da transição</a:t>
            </a:r>
            <a:endParaRPr sz="1106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432750" y="2328250"/>
            <a:ext cx="1760700" cy="20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None/>
            </a:pPr>
            <a:r>
              <a:rPr lang="pt-BR" sz="869">
                <a:latin typeface="Readex Pro Light"/>
                <a:ea typeface="Readex Pro Light"/>
                <a:cs typeface="Readex Pro Light"/>
                <a:sym typeface="Readex Pro Light"/>
              </a:rPr>
              <a:t>Início da vigência do serviço e do período de transição.</a:t>
            </a:r>
            <a:endParaRPr sz="86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●"/>
            </a:pP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Municípios, Estados e DF que já aderiram ao Primeira Infância no SUAS/Criança Feliz e poderão formalizar novo aceite em data a definir.</a:t>
            </a:r>
            <a:b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Char char="●"/>
            </a:pPr>
            <a:r>
              <a:rPr b="1" lang="pt-BR" sz="79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Instrumento</a:t>
            </a:r>
            <a:r>
              <a:rPr lang="pt-BR" sz="790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</a:t>
            </a: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 Termo de Aceite e Compromisso ao SPSBD-GC via Sistema SouSUAS.</a:t>
            </a:r>
            <a:b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99" name="Google Shape;199;p20"/>
          <p:cNvSpPr txBox="1"/>
          <p:nvPr/>
        </p:nvSpPr>
        <p:spPr>
          <a:xfrm>
            <a:off x="432750" y="901950"/>
            <a:ext cx="17607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Janeiro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2486284" y="1842450"/>
            <a:ext cx="17955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948"/>
              </a:spcBef>
              <a:spcAft>
                <a:spcPts val="948"/>
              </a:spcAft>
              <a:buNone/>
            </a:pPr>
            <a:r>
              <a:rPr lang="pt-BR" sz="1027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Preparação                               dos estados</a:t>
            </a:r>
            <a:endParaRPr sz="1106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201" name="Google Shape;201;p20"/>
          <p:cNvSpPr txBox="1"/>
          <p:nvPr/>
        </p:nvSpPr>
        <p:spPr>
          <a:xfrm>
            <a:off x="2486283" y="2328250"/>
            <a:ext cx="1795500" cy="20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None/>
            </a:pPr>
            <a:r>
              <a:rPr lang="pt-BR" sz="869">
                <a:latin typeface="Readex Pro Light"/>
                <a:ea typeface="Readex Pro Light"/>
                <a:cs typeface="Readex Pro Light"/>
                <a:sym typeface="Readex Pro Light"/>
              </a:rPr>
              <a:t>Capacitação Nacional</a:t>
            </a:r>
            <a:endParaRPr sz="86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9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Público</a:t>
            </a:r>
            <a:r>
              <a:rPr lang="pt-BR" sz="790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coordenadores e multiplicadores e referência da Proteção Social Básica estadual</a:t>
            </a:r>
            <a:b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9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Objetivo</a:t>
            </a:r>
            <a:r>
              <a:rPr lang="pt-BR" sz="790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capacitar os estados na nova metodologia do serviço.</a:t>
            </a:r>
            <a:b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9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Onde</a:t>
            </a:r>
            <a:r>
              <a:rPr lang="pt-BR" sz="790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Brasília</a:t>
            </a:r>
            <a:b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</a:b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9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Carga horária</a:t>
            </a:r>
            <a:r>
              <a:rPr lang="pt-BR" sz="790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 </a:t>
            </a: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40 horas</a:t>
            </a: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486284" y="901950"/>
            <a:ext cx="17955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Fevereiro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3" name="Google Shape;203;p20"/>
          <p:cNvSpPr txBox="1"/>
          <p:nvPr/>
        </p:nvSpPr>
        <p:spPr>
          <a:xfrm>
            <a:off x="4574617" y="1842450"/>
            <a:ext cx="18327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106"/>
              </a:spcBef>
              <a:spcAft>
                <a:spcPts val="316"/>
              </a:spcAft>
              <a:buNone/>
            </a:pPr>
            <a:r>
              <a:rPr lang="pt-BR" sz="1027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Qualificação da Implementação</a:t>
            </a:r>
            <a:endParaRPr sz="1027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204" name="Google Shape;204;p20"/>
          <p:cNvSpPr txBox="1"/>
          <p:nvPr/>
        </p:nvSpPr>
        <p:spPr>
          <a:xfrm>
            <a:off x="4574617" y="2328250"/>
            <a:ext cx="1832700" cy="13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None/>
            </a:pPr>
            <a:r>
              <a:rPr lang="pt-BR" sz="869">
                <a:latin typeface="Readex Pro Light"/>
                <a:ea typeface="Readex Pro Light"/>
                <a:cs typeface="Readex Pro Light"/>
                <a:sym typeface="Readex Pro Light"/>
              </a:rPr>
              <a:t>Seminários Regionais</a:t>
            </a:r>
            <a:endParaRPr sz="869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25400" lvl="0" marL="213279" marR="0" rtl="0" algn="l">
              <a:lnSpc>
                <a:spcPct val="115000"/>
              </a:lnSpc>
              <a:spcBef>
                <a:spcPts val="948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ubik Light"/>
              <a:buChar char="●"/>
            </a:pPr>
            <a:r>
              <a:rPr b="1" lang="pt-BR" sz="79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Foco</a:t>
            </a:r>
            <a:r>
              <a:rPr lang="pt-BR" sz="790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:</a:t>
            </a:r>
            <a:endParaRPr sz="790">
              <a:solidFill>
                <a:srgbClr val="D35B26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32923" lvl="1" marL="35546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○"/>
            </a:pP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aprofundamento metodológico</a:t>
            </a: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32923" lvl="1" marL="35546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○"/>
            </a:pP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troca de experiências entre territórios</a:t>
            </a: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132923" lvl="1" marL="355465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35B26"/>
              </a:buClr>
              <a:buSzPts val="790"/>
              <a:buFont typeface="Readex Pro Light"/>
              <a:buChar char="○"/>
            </a:pPr>
            <a:r>
              <a:rPr lang="pt-BR" sz="790">
                <a:latin typeface="Readex Pro Light"/>
                <a:ea typeface="Readex Pro Light"/>
                <a:cs typeface="Readex Pro Light"/>
                <a:sym typeface="Readex Pro Light"/>
              </a:rPr>
              <a:t>fortalecimento da gestão do serviço</a:t>
            </a:r>
            <a:endParaRPr sz="790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205" name="Google Shape;205;p20"/>
          <p:cNvSpPr txBox="1"/>
          <p:nvPr/>
        </p:nvSpPr>
        <p:spPr>
          <a:xfrm>
            <a:off x="4574617" y="901950"/>
            <a:ext cx="18327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Março - Junho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6" name="Google Shape;206;p20"/>
          <p:cNvSpPr txBox="1"/>
          <p:nvPr/>
        </p:nvSpPr>
        <p:spPr>
          <a:xfrm>
            <a:off x="6700150" y="1842450"/>
            <a:ext cx="19035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948"/>
              </a:spcBef>
              <a:spcAft>
                <a:spcPts val="948"/>
              </a:spcAft>
              <a:buNone/>
            </a:pPr>
            <a:r>
              <a:rPr lang="pt-BR" sz="1027">
                <a:solidFill>
                  <a:srgbClr val="D35B26"/>
                </a:solidFill>
                <a:latin typeface="Readex Pro SemiBold"/>
                <a:ea typeface="Readex Pro SemiBold"/>
                <a:cs typeface="Readex Pro SemiBold"/>
                <a:sym typeface="Readex Pro SemiBold"/>
              </a:rPr>
              <a:t>Apoio na                      implementação</a:t>
            </a:r>
            <a:endParaRPr sz="1027">
              <a:solidFill>
                <a:srgbClr val="D35B26"/>
              </a:solidFill>
              <a:latin typeface="Readex Pro SemiBold"/>
              <a:ea typeface="Readex Pro SemiBold"/>
              <a:cs typeface="Readex Pro SemiBold"/>
              <a:sym typeface="Readex Pro SemiBold"/>
            </a:endParaRPr>
          </a:p>
        </p:txBody>
      </p:sp>
      <p:sp>
        <p:nvSpPr>
          <p:cNvPr id="207" name="Google Shape;207;p20"/>
          <p:cNvSpPr txBox="1"/>
          <p:nvPr/>
        </p:nvSpPr>
        <p:spPr>
          <a:xfrm>
            <a:off x="6700149" y="2328250"/>
            <a:ext cx="1903500" cy="10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72225" lIns="72225" spcFirstLastPara="1" rIns="72225" wrap="square" tIns="722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869">
                <a:latin typeface="Readex Pro Light"/>
                <a:ea typeface="Readex Pro Light"/>
                <a:cs typeface="Readex Pro Light"/>
                <a:sym typeface="Readex Pro Light"/>
              </a:rPr>
              <a:t>2026 é um ano de transição orientada, com clareza de etapas, apoio técnico e fortalecimento da capacidade de estados e municípios para a </a:t>
            </a:r>
            <a:r>
              <a:rPr b="1" lang="pt-BR" sz="869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implementação qualificada do serviço</a:t>
            </a:r>
            <a:r>
              <a:rPr lang="pt-BR" sz="869">
                <a:solidFill>
                  <a:srgbClr val="D35B26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.</a:t>
            </a:r>
            <a:endParaRPr sz="1106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08" name="Google Shape;208;p20"/>
          <p:cNvSpPr txBox="1"/>
          <p:nvPr/>
        </p:nvSpPr>
        <p:spPr>
          <a:xfrm>
            <a:off x="6700158" y="901950"/>
            <a:ext cx="19035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6175" lIns="46175" spcFirstLastPara="1" rIns="46175" wrap="square" tIns="46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292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2º Semestre</a:t>
            </a:r>
            <a:endParaRPr b="1" sz="1292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cxnSp>
        <p:nvCxnSpPr>
          <p:cNvPr id="209" name="Google Shape;209;p20"/>
          <p:cNvCxnSpPr/>
          <p:nvPr/>
        </p:nvCxnSpPr>
        <p:spPr>
          <a:xfrm>
            <a:off x="471900" y="1506482"/>
            <a:ext cx="8180400" cy="0"/>
          </a:xfrm>
          <a:prstGeom prst="straightConnector1">
            <a:avLst/>
          </a:prstGeom>
          <a:noFill/>
          <a:ln cap="flat" cmpd="sng" w="19050">
            <a:solidFill>
              <a:srgbClr val="D35B26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10" name="Google Shape;210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4327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25282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46461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0" title="Casa - Laranja.png"/>
          <p:cNvPicPr preferRelativeResize="0"/>
          <p:nvPr/>
        </p:nvPicPr>
        <p:blipFill rotWithShape="1">
          <a:blip r:embed="rId5">
            <a:alphaModFix/>
          </a:blip>
          <a:srcRect b="0" l="30" r="20" t="0"/>
          <a:stretch/>
        </p:blipFill>
        <p:spPr>
          <a:xfrm>
            <a:off x="6752850" y="1396927"/>
            <a:ext cx="235203" cy="219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Google Shape;218;p21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219" name="Google Shape;219;p21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20" name="Google Shape;220;p21" title="Régua de Logos - colorid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1" name="Google Shape;221;p21" title="Logo Horizontal - Verde.png"/>
          <p:cNvPicPr preferRelativeResize="0"/>
          <p:nvPr/>
        </p:nvPicPr>
        <p:blipFill rotWithShape="1">
          <a:blip r:embed="rId4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1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SEGUIMOS JUNTOS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223" name="Google Shape;223;p21"/>
          <p:cNvSpPr txBox="1"/>
          <p:nvPr/>
        </p:nvSpPr>
        <p:spPr>
          <a:xfrm>
            <a:off x="432750" y="639508"/>
            <a:ext cx="6534300" cy="6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13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VOCÊS JÁ GARANTEM, NO DIA</a:t>
            </a:r>
            <a:r>
              <a:rPr b="1" lang="pt-BR" sz="13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-A-</a:t>
            </a:r>
            <a:r>
              <a:rPr b="1" lang="pt-BR" sz="13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DIA, QUE O CUIDADO CHEGUE ÀS FAMÍLIAS E ÀS CRIANÇAS QUE MAIS PRECISAM EM SEUS TERRITÓRIOS</a:t>
            </a:r>
            <a:endParaRPr b="1" sz="1300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24" name="Google Shape;224;p21"/>
          <p:cNvSpPr txBox="1"/>
          <p:nvPr/>
        </p:nvSpPr>
        <p:spPr>
          <a:xfrm>
            <a:off x="1465950" y="3907450"/>
            <a:ext cx="71652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1000">
                <a:latin typeface="Readex Pro"/>
                <a:ea typeface="Readex Pro"/>
                <a:cs typeface="Readex Pro"/>
                <a:sym typeface="Readex Pro"/>
              </a:rPr>
              <a:t>O PI SUAS | Serviço no Domicílio organiza e fortalece essa prática </a:t>
            </a:r>
            <a:r>
              <a:rPr lang="pt-BR" sz="1000">
                <a:latin typeface="Readex Pro Light"/>
                <a:ea typeface="Readex Pro Light"/>
                <a:cs typeface="Readex Pro Light"/>
                <a:sym typeface="Readex Pro Light"/>
              </a:rPr>
              <a:t>ao transformá-la em um serviço continuado do SUAS, com funções formalizadas, metodologia qualificada e maior integração à rede socioassistencial.</a:t>
            </a:r>
            <a:endParaRPr sz="1000"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pic>
        <p:nvPicPr>
          <p:cNvPr id="225" name="Google Shape;225;p21" title="ronaldo-kara-47-anos-e-seu-filho-guilherme-kara-05-anos-ubatuba-sp-aldeia-rio-bonito-povo-guarani_53702501779_o.jpg"/>
          <p:cNvPicPr preferRelativeResize="0"/>
          <p:nvPr/>
        </p:nvPicPr>
        <p:blipFill rotWithShape="1">
          <a:blip r:embed="rId5">
            <a:alphaModFix/>
          </a:blip>
          <a:srcRect b="27151" l="0" r="0" t="27156"/>
          <a:stretch/>
        </p:blipFill>
        <p:spPr>
          <a:xfrm>
            <a:off x="432750" y="1323450"/>
            <a:ext cx="8198400" cy="2496600"/>
          </a:xfrm>
          <a:prstGeom prst="roundRect">
            <a:avLst>
              <a:gd fmla="val 5423" name="adj"/>
            </a:avLst>
          </a:prstGeom>
          <a:noFill/>
          <a:ln>
            <a:noFill/>
          </a:ln>
        </p:spPr>
      </p:pic>
      <p:sp>
        <p:nvSpPr>
          <p:cNvPr id="226" name="Google Shape;226;p21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22"/>
          <p:cNvGrpSpPr/>
          <p:nvPr/>
        </p:nvGrpSpPr>
        <p:grpSpPr>
          <a:xfrm>
            <a:off x="6042650" y="4423150"/>
            <a:ext cx="2588400" cy="505500"/>
            <a:chOff x="6333350" y="4423150"/>
            <a:chExt cx="2588400" cy="505500"/>
          </a:xfrm>
        </p:grpSpPr>
        <p:sp>
          <p:nvSpPr>
            <p:cNvPr id="232" name="Google Shape;232;p22"/>
            <p:cNvSpPr/>
            <p:nvPr/>
          </p:nvSpPr>
          <p:spPr>
            <a:xfrm>
              <a:off x="6333350" y="4423150"/>
              <a:ext cx="2588400" cy="505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33" name="Google Shape;233;p22" title="Régua de Logos - colorida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2050" y="4541057"/>
              <a:ext cx="2390999" cy="2696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4" name="Google Shape;234;p22" title="Logo Horizontal - Verde.png"/>
          <p:cNvPicPr preferRelativeResize="0"/>
          <p:nvPr/>
        </p:nvPicPr>
        <p:blipFill rotWithShape="1">
          <a:blip r:embed="rId4">
            <a:alphaModFix/>
          </a:blip>
          <a:srcRect b="0" l="456" r="456" t="0"/>
          <a:stretch/>
        </p:blipFill>
        <p:spPr>
          <a:xfrm>
            <a:off x="6966950" y="189250"/>
            <a:ext cx="1664102" cy="359976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2"/>
          <p:cNvSpPr/>
          <p:nvPr/>
        </p:nvSpPr>
        <p:spPr>
          <a:xfrm>
            <a:off x="-54775" y="-31125"/>
            <a:ext cx="235200" cy="52332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2"/>
          <p:cNvSpPr txBox="1"/>
          <p:nvPr/>
        </p:nvSpPr>
        <p:spPr>
          <a:xfrm>
            <a:off x="4644900" y="1326775"/>
            <a:ext cx="39864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pt-BR" sz="1500">
                <a:solidFill>
                  <a:srgbClr val="609113"/>
                </a:solidFill>
                <a:latin typeface="Readex Pro"/>
                <a:ea typeface="Readex Pro"/>
                <a:cs typeface="Readex Pro"/>
                <a:sym typeface="Readex Pro"/>
              </a:rPr>
              <a:t>O trabalho continua, agora com                    mais qualidade, reconhecimento                     e sustentação institucional.</a:t>
            </a:r>
            <a:endParaRPr b="1" sz="1500">
              <a:solidFill>
                <a:srgbClr val="609113"/>
              </a:solidFill>
              <a:latin typeface="Readex Pro"/>
              <a:ea typeface="Readex Pro"/>
              <a:cs typeface="Readex Pro"/>
              <a:sym typeface="Readex Pro"/>
            </a:endParaRPr>
          </a:p>
        </p:txBody>
      </p:sp>
      <p:sp>
        <p:nvSpPr>
          <p:cNvPr id="237" name="Google Shape;237;p22"/>
          <p:cNvSpPr txBox="1"/>
          <p:nvPr/>
        </p:nvSpPr>
        <p:spPr>
          <a:xfrm>
            <a:off x="432750" y="237800"/>
            <a:ext cx="6270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3600" lIns="53600" spcFirstLastPara="1" rIns="53600" wrap="square" tIns="536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609113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SEGUIMOS JUNTOS</a:t>
            </a:r>
            <a:endParaRPr sz="1000">
              <a:solidFill>
                <a:srgbClr val="609113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238" name="Google Shape;238;p22"/>
          <p:cNvSpPr txBox="1"/>
          <p:nvPr/>
        </p:nvSpPr>
        <p:spPr>
          <a:xfrm>
            <a:off x="4644900" y="2335300"/>
            <a:ext cx="3986400" cy="14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pt-BR" sz="1100">
                <a:solidFill>
                  <a:srgbClr val="D35B26"/>
                </a:solidFill>
                <a:latin typeface="Readex Pro"/>
                <a:ea typeface="Readex Pro"/>
                <a:cs typeface="Readex Pro"/>
                <a:sym typeface="Readex Pro"/>
              </a:rPr>
              <a:t>Contamos com você para:</a:t>
            </a:r>
            <a:endParaRPr b="1" sz="1100">
              <a:solidFill>
                <a:srgbClr val="D35B26"/>
              </a:solidFill>
              <a:latin typeface="Readex Pro"/>
              <a:ea typeface="Readex Pro"/>
              <a:cs typeface="Readex Pro"/>
              <a:sym typeface="Readex Pro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Font typeface="Readex Pro Light"/>
              <a:buChar char="-"/>
            </a:pPr>
            <a:r>
              <a:rPr lang="pt-BR" sz="1100">
                <a:latin typeface="Readex Pro Light"/>
                <a:ea typeface="Readex Pro Light"/>
                <a:cs typeface="Readex Pro Light"/>
                <a:sym typeface="Readex Pro Light"/>
              </a:rPr>
              <a:t>apoiar a divulgação para os municípios</a:t>
            </a:r>
            <a:endParaRPr sz="110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Readex Pro Light"/>
              <a:buChar char="-"/>
            </a:pPr>
            <a:r>
              <a:rPr lang="pt-BR" sz="1100">
                <a:latin typeface="Readex Pro Light"/>
                <a:ea typeface="Readex Pro Light"/>
                <a:cs typeface="Readex Pro Light"/>
                <a:sym typeface="Readex Pro Light"/>
              </a:rPr>
              <a:t>orientar em relação à prazos e processos</a:t>
            </a:r>
            <a:endParaRPr sz="110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Readex Pro Light"/>
              <a:buChar char="-"/>
            </a:pPr>
            <a:r>
              <a:rPr lang="pt-BR" sz="1100">
                <a:latin typeface="Readex Pro Light"/>
                <a:ea typeface="Readex Pro Light"/>
                <a:cs typeface="Readex Pro Light"/>
                <a:sym typeface="Readex Pro Light"/>
              </a:rPr>
              <a:t>acompanhar a evolução do serviço nos municípios</a:t>
            </a:r>
            <a:endParaRPr sz="1100"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Readex Pro"/>
              <a:buChar char="-"/>
            </a:pPr>
            <a:r>
              <a:rPr b="1" lang="pt-BR" sz="1100">
                <a:latin typeface="Readex Pro"/>
                <a:ea typeface="Readex Pro"/>
                <a:cs typeface="Readex Pro"/>
                <a:sym typeface="Readex Pro"/>
              </a:rPr>
              <a:t>ajudar a evoluir e construir essa história, juntas e juntos!</a:t>
            </a:r>
            <a:endParaRPr b="1" sz="1100">
              <a:latin typeface="Readex Pro"/>
              <a:ea typeface="Readex Pro"/>
              <a:cs typeface="Readex Pro"/>
              <a:sym typeface="Readex Pro"/>
            </a:endParaRPr>
          </a:p>
        </p:txBody>
      </p:sp>
      <p:grpSp>
        <p:nvGrpSpPr>
          <p:cNvPr id="239" name="Google Shape;239;p22"/>
          <p:cNvGrpSpPr/>
          <p:nvPr/>
        </p:nvGrpSpPr>
        <p:grpSpPr>
          <a:xfrm>
            <a:off x="301985" y="526465"/>
            <a:ext cx="4342918" cy="4090582"/>
            <a:chOff x="4502620" y="627750"/>
            <a:chExt cx="3936655" cy="3707924"/>
          </a:xfrm>
        </p:grpSpPr>
        <p:pic>
          <p:nvPicPr>
            <p:cNvPr id="240" name="Google Shape;240;p22"/>
            <p:cNvPicPr preferRelativeResize="0"/>
            <p:nvPr/>
          </p:nvPicPr>
          <p:blipFill rotWithShape="1">
            <a:blip r:embed="rId5">
              <a:alphaModFix/>
            </a:blip>
            <a:srcRect b="0" l="12525" r="16714" t="0"/>
            <a:stretch/>
          </p:blipFill>
          <p:spPr>
            <a:xfrm>
              <a:off x="4571550" y="701625"/>
              <a:ext cx="3789302" cy="3569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22" title="Moldura - Branco.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502620" y="627750"/>
              <a:ext cx="3936655" cy="37079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